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4" r:id="rId9"/>
    <p:sldId id="266" r:id="rId10"/>
    <p:sldId id="269" r:id="rId11"/>
    <p:sldId id="270" r:id="rId12"/>
    <p:sldId id="272" r:id="rId13"/>
    <p:sldId id="273" r:id="rId14"/>
    <p:sldId id="267" r:id="rId15"/>
    <p:sldId id="271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99FF"/>
    <a:srgbClr val="FFFF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jpeg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7/10/2021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315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531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265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55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7/10/2021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5787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7/10/2021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106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7/10/2021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845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7/10/2021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041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7/10/2021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653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7/10/2021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648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7/10/2021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589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032686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/>
              <a:t>Classes</a:t>
            </a:r>
            <a:endParaRPr lang="en-US" dirty="0">
              <a:solidFill>
                <a:srgbClr val="FFFFFF"/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1989835"/>
            <a:ext cx="9052560" cy="3531637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dirty="0">
                <a:solidFill>
                  <a:srgbClr val="FFFFFF"/>
                </a:solidFill>
                <a:latin typeface="+mj-lt"/>
              </a:rPr>
              <a:t>bundling data and functionality together</a:t>
            </a:r>
          </a:p>
          <a:p>
            <a:pPr marL="342900" indent="-342900">
              <a:buFontTx/>
              <a:buChar char="-"/>
            </a:pPr>
            <a:r>
              <a:rPr lang="en-US" dirty="0">
                <a:solidFill>
                  <a:srgbClr val="FFFFFF"/>
                </a:solidFill>
                <a:latin typeface="+mj-lt"/>
              </a:rPr>
              <a:t>In real life, each object has its own value and functions</a:t>
            </a:r>
          </a:p>
          <a:p>
            <a:pPr marL="342900" indent="-342900">
              <a:buFontTx/>
              <a:buChar char="-"/>
            </a:pPr>
            <a:r>
              <a:rPr lang="en-US" dirty="0">
                <a:solidFill>
                  <a:srgbClr val="FFFFFF"/>
                </a:solidFill>
                <a:latin typeface="+mj-lt"/>
              </a:rPr>
              <a:t>Transferring those object to a code is what Classes do.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891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0269" y="102930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Why </a:t>
            </a:r>
            <a:r>
              <a:rPr lang="en-US" dirty="0">
                <a:solidFill>
                  <a:srgbClr val="FFFF0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self.</a:t>
            </a:r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269" y="1060079"/>
            <a:ext cx="10229368" cy="425015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From the previous example you’ll often see the word </a:t>
            </a:r>
            <a:r>
              <a:rPr lang="en-US" dirty="0">
                <a:solidFill>
                  <a:srgbClr val="FFFF00"/>
                </a:solidFill>
                <a:latin typeface="+mj-lt"/>
              </a:rPr>
              <a:t>self. 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on almost every variable</a:t>
            </a:r>
          </a:p>
          <a:p>
            <a:r>
              <a:rPr lang="en-US" dirty="0">
                <a:solidFill>
                  <a:srgbClr val="FFFFFF"/>
                </a:solidFill>
                <a:latin typeface="+mj-lt"/>
              </a:rPr>
              <a:t>And might be confused or baffle that why does it exist.</a:t>
            </a:r>
          </a:p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Def: 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We use self. to indicate that this variable is an attribute within the given class</a:t>
            </a:r>
          </a:p>
          <a:p>
            <a:r>
              <a:rPr lang="en-US" dirty="0">
                <a:solidFill>
                  <a:srgbClr val="FFFFFF"/>
                </a:solidFill>
                <a:latin typeface="+mj-lt"/>
              </a:rPr>
              <a:t>This example code might help you.</a:t>
            </a:r>
          </a:p>
          <a:p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class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D29FFC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Test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def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__init__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 err="1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.val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0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def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 err="1">
                <a:solidFill>
                  <a:srgbClr val="87AFF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testFunc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 err="1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val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print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i="1" dirty="0" err="1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f</a:t>
            </a:r>
            <a:r>
              <a:rPr lang="en-US" sz="1200" b="0" dirty="0" err="1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"self.val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= 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i="1" dirty="0" err="1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.val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print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i="1" dirty="0" err="1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f</a:t>
            </a:r>
            <a:r>
              <a:rPr lang="en-US" sz="1200" b="0" dirty="0" err="1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"val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= 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val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b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Test()</a:t>
            </a:r>
          </a:p>
          <a:p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obj.testFunc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2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A1E8D6-B726-4920-A281-F13F21BA9B98}"/>
              </a:ext>
            </a:extLst>
          </p:cNvPr>
          <p:cNvSpPr txBox="1"/>
          <p:nvPr/>
        </p:nvSpPr>
        <p:spPr>
          <a:xfrm>
            <a:off x="6296944" y="3286387"/>
            <a:ext cx="1529984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Output:</a:t>
            </a:r>
          </a:p>
          <a:p>
            <a:r>
              <a:rPr lang="en-US" dirty="0" err="1"/>
              <a:t>self.val</a:t>
            </a:r>
            <a:r>
              <a:rPr lang="en-US" dirty="0"/>
              <a:t> = 0</a:t>
            </a:r>
          </a:p>
          <a:p>
            <a:r>
              <a:rPr lang="en-US" dirty="0" err="1"/>
              <a:t>val</a:t>
            </a:r>
            <a:r>
              <a:rPr lang="en-US" dirty="0"/>
              <a:t> = 2</a:t>
            </a:r>
          </a:p>
        </p:txBody>
      </p:sp>
    </p:spTree>
    <p:extLst>
      <p:ext uri="{BB962C8B-B14F-4D97-AF65-F5344CB8AC3E}">
        <p14:creationId xmlns:p14="http://schemas.microsoft.com/office/powerpoint/2010/main" val="418528844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0269" y="102930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How to process attributes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269" y="1060078"/>
            <a:ext cx="10229368" cy="5493122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You can process your attributes in your method by using self as shown in the past slide</a:t>
            </a:r>
          </a:p>
          <a:p>
            <a:r>
              <a:rPr lang="en-US" dirty="0">
                <a:solidFill>
                  <a:schemeClr val="tx1"/>
                </a:solidFill>
                <a:latin typeface="+mj-lt"/>
              </a:rPr>
              <a:t>Ex:</a:t>
            </a:r>
          </a:p>
          <a:p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class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D29FFC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Test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def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__init__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 err="1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val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 err="1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.val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val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def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 err="1">
                <a:solidFill>
                  <a:srgbClr val="87AFF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getVal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return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 err="1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.val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def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 err="1">
                <a:solidFill>
                  <a:srgbClr val="87AFF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setVal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 err="1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newVal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 err="1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.val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newVal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b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Test(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2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print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obj.getVal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())</a:t>
            </a:r>
          </a:p>
          <a:p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obj.setVal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5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print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obj.getVal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())</a:t>
            </a:r>
          </a:p>
          <a:p>
            <a:endParaRPr lang="en-US" sz="1600" b="0" dirty="0">
              <a:solidFill>
                <a:srgbClr val="A7DBF7"/>
              </a:solidFill>
              <a:effectLst/>
              <a:latin typeface="Lucida Sans Typewriter" panose="020B0509030504030204" pitchFamily="49" charset="0"/>
            </a:endParaRPr>
          </a:p>
          <a:p>
            <a:endParaRPr lang="en-US" dirty="0">
              <a:solidFill>
                <a:schemeClr val="tx1"/>
              </a:solidFill>
              <a:latin typeface="+mj-lt"/>
            </a:endParaRPr>
          </a:p>
          <a:p>
            <a:endParaRPr lang="en-US" dirty="0">
              <a:solidFill>
                <a:schemeClr val="tx1"/>
              </a:solidFill>
              <a:latin typeface="+mj-lt"/>
            </a:endParaRPr>
          </a:p>
          <a:p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BE373-F881-4336-BD4F-3778D4EDEF3C}"/>
              </a:ext>
            </a:extLst>
          </p:cNvPr>
          <p:cNvSpPr txBox="1"/>
          <p:nvPr/>
        </p:nvSpPr>
        <p:spPr>
          <a:xfrm>
            <a:off x="6813177" y="3541059"/>
            <a:ext cx="116089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tx1"/>
                </a:solidFill>
                <a:effectLst/>
                <a:latin typeface="Lucida Sans Typewriter" panose="020B0509030504030204" pitchFamily="49" charset="0"/>
              </a:rPr>
              <a:t>Output:</a:t>
            </a:r>
          </a:p>
          <a:p>
            <a:r>
              <a:rPr lang="en-US" sz="1800" dirty="0">
                <a:solidFill>
                  <a:schemeClr val="tx1"/>
                </a:solidFill>
                <a:latin typeface="Lucida Sans Typewriter" panose="020B0509030504030204" pitchFamily="49" charset="0"/>
              </a:rPr>
              <a:t>2</a:t>
            </a:r>
          </a:p>
          <a:p>
            <a:r>
              <a:rPr lang="en-US" sz="1800" b="0" dirty="0">
                <a:solidFill>
                  <a:schemeClr val="tx1"/>
                </a:solidFill>
                <a:effectLst/>
                <a:latin typeface="Lucida Sans Typewriter" panose="020B0509030504030204" pitchFamily="49" charset="0"/>
              </a:rPr>
              <a:t>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027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0269" y="102930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Encapsulation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269" y="1060078"/>
            <a:ext cx="10229368" cy="1040363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Wrapping up variables and methods into a single entity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It can be called as data hiding or those who already studied C++ will know it as </a:t>
            </a:r>
            <a:r>
              <a:rPr lang="en-US" sz="1600" dirty="0">
                <a:solidFill>
                  <a:srgbClr val="FF000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private</a:t>
            </a:r>
            <a:r>
              <a:rPr lang="en-US" sz="1600" dirty="0">
                <a:solidFill>
                  <a:schemeClr val="tx1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or </a:t>
            </a:r>
            <a:r>
              <a:rPr lang="en-US" sz="1600" dirty="0">
                <a:solidFill>
                  <a:srgbClr val="00B05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protected</a:t>
            </a:r>
            <a:r>
              <a:rPr lang="en-US" sz="1600" dirty="0">
                <a:solidFill>
                  <a:schemeClr val="tx1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attributes.</a:t>
            </a:r>
          </a:p>
          <a:p>
            <a:r>
              <a:rPr lang="en-US" sz="1600" dirty="0">
                <a:solidFill>
                  <a:schemeClr val="tx1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F677917-4A3D-421B-8707-79875A7F8849}"/>
              </a:ext>
            </a:extLst>
          </p:cNvPr>
          <p:cNvSpPr txBox="1">
            <a:spLocks/>
          </p:cNvSpPr>
          <p:nvPr/>
        </p:nvSpPr>
        <p:spPr>
          <a:xfrm>
            <a:off x="942363" y="1869172"/>
            <a:ext cx="9052560" cy="104036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500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Why is it important?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61FC6F-47B5-47C8-B8BE-7B040318537C}"/>
              </a:ext>
            </a:extLst>
          </p:cNvPr>
          <p:cNvSpPr/>
          <p:nvPr/>
        </p:nvSpPr>
        <p:spPr>
          <a:xfrm>
            <a:off x="3184180" y="4132897"/>
            <a:ext cx="777667" cy="521293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620E41-BB9D-4E81-9E7C-01EC7AA4250B}"/>
              </a:ext>
            </a:extLst>
          </p:cNvPr>
          <p:cNvSpPr/>
          <p:nvPr/>
        </p:nvSpPr>
        <p:spPr>
          <a:xfrm>
            <a:off x="5655739" y="3282786"/>
            <a:ext cx="1888620" cy="61133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 Student Record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9375DCB-DA9B-4C09-84D9-2836CC050646}"/>
              </a:ext>
            </a:extLst>
          </p:cNvPr>
          <p:cNvSpPr/>
          <p:nvPr/>
        </p:nvSpPr>
        <p:spPr>
          <a:xfrm>
            <a:off x="5655739" y="4820963"/>
            <a:ext cx="1888613" cy="861134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Biomedical </a:t>
            </a:r>
          </a:p>
          <a:p>
            <a:pPr algn="ctr"/>
            <a:r>
              <a:rPr lang="en-US" dirty="0"/>
              <a:t>Student </a:t>
            </a:r>
          </a:p>
          <a:p>
            <a:pPr algn="ctr"/>
            <a:r>
              <a:rPr lang="en-US" dirty="0"/>
              <a:t>Record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A3D93E7-9C80-450C-8584-843441C57565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 flipV="1">
            <a:off x="3961847" y="3588452"/>
            <a:ext cx="1693892" cy="8050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E85C329-F146-450A-A208-09E754D706A7}"/>
              </a:ext>
            </a:extLst>
          </p:cNvPr>
          <p:cNvCxnSpPr>
            <a:stCxn id="17" idx="3"/>
            <a:endCxn id="19" idx="1"/>
          </p:cNvCxnSpPr>
          <p:nvPr/>
        </p:nvCxnSpPr>
        <p:spPr>
          <a:xfrm>
            <a:off x="3961847" y="4393544"/>
            <a:ext cx="1693892" cy="8579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Multiplication Sign 23">
            <a:extLst>
              <a:ext uri="{FF2B5EF4-FFF2-40B4-BE49-F238E27FC236}">
                <a16:creationId xmlns:a16="http://schemas.microsoft.com/office/drawing/2014/main" id="{FDA10A72-ED3F-4F36-A542-AF1430AFC63D}"/>
              </a:ext>
            </a:extLst>
          </p:cNvPr>
          <p:cNvSpPr/>
          <p:nvPr/>
        </p:nvSpPr>
        <p:spPr>
          <a:xfrm>
            <a:off x="4419960" y="4348140"/>
            <a:ext cx="777666" cy="861134"/>
          </a:xfrm>
          <a:prstGeom prst="mathMultiply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476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0269" y="102930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Encapsulation Example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269" y="1060078"/>
            <a:ext cx="3850833" cy="3195728"/>
          </a:xfrm>
        </p:spPr>
        <p:txBody>
          <a:bodyPr>
            <a:normAutofit/>
          </a:bodyPr>
          <a:lstStyle/>
          <a:p>
            <a:r>
              <a:rPr lang="en-US" sz="1600" b="0" dirty="0">
                <a:solidFill>
                  <a:srgbClr val="569CD6"/>
                </a:solidFill>
                <a:effectLst/>
                <a:latin typeface="Fira Code "/>
              </a:rPr>
              <a:t>class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 </a:t>
            </a:r>
            <a:r>
              <a:rPr lang="en-US" sz="1600" b="0" dirty="0">
                <a:solidFill>
                  <a:srgbClr val="4EC9B0"/>
                </a:solidFill>
                <a:effectLst/>
                <a:latin typeface="Fira Code "/>
              </a:rPr>
              <a:t>Test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: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    </a:t>
            </a:r>
            <a:r>
              <a:rPr lang="en-US" sz="1600" b="0" dirty="0">
                <a:solidFill>
                  <a:srgbClr val="569CD6"/>
                </a:solidFill>
                <a:effectLst/>
                <a:latin typeface="Fira Code "/>
              </a:rPr>
              <a:t>def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 </a:t>
            </a:r>
            <a:r>
              <a:rPr lang="en-US" sz="1600" b="0" dirty="0">
                <a:solidFill>
                  <a:srgbClr val="DCDCAA"/>
                </a:solidFill>
                <a:effectLst/>
                <a:latin typeface="Fira Code "/>
              </a:rPr>
              <a:t>__init__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(</a:t>
            </a:r>
            <a:r>
              <a:rPr lang="en-US" sz="1600" b="0" dirty="0">
                <a:solidFill>
                  <a:srgbClr val="9CDCFE"/>
                </a:solidFill>
                <a:effectLst/>
                <a:latin typeface="Fira Code "/>
              </a:rPr>
              <a:t>self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):</a:t>
            </a: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        </a:t>
            </a:r>
            <a:r>
              <a:rPr lang="en-US" sz="1600" b="0" dirty="0">
                <a:solidFill>
                  <a:srgbClr val="9CDCFE"/>
                </a:solidFill>
                <a:effectLst/>
                <a:latin typeface="Fira Code "/>
              </a:rPr>
              <a:t>self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Fira Code "/>
              </a:rPr>
              <a:t>__val1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 = </a:t>
            </a:r>
            <a:r>
              <a:rPr lang="en-US" sz="1600" dirty="0">
                <a:solidFill>
                  <a:srgbClr val="B5CEA8"/>
                </a:solidFill>
                <a:latin typeface="Fira Code "/>
              </a:rPr>
              <a:t>1</a:t>
            </a:r>
            <a:endParaRPr lang="en-US" sz="1600" b="0" dirty="0">
              <a:solidFill>
                <a:srgbClr val="D4D4D4"/>
              </a:solidFill>
              <a:effectLst/>
              <a:latin typeface="Fira Code "/>
            </a:endParaRPr>
          </a:p>
          <a:p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        </a:t>
            </a:r>
            <a:r>
              <a:rPr lang="en-US" sz="1600" b="0" dirty="0">
                <a:solidFill>
                  <a:srgbClr val="9CDCFE"/>
                </a:solidFill>
                <a:effectLst/>
                <a:latin typeface="Fira Code "/>
              </a:rPr>
              <a:t>self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Fira Code "/>
              </a:rPr>
              <a:t>val2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 = </a:t>
            </a:r>
            <a:r>
              <a:rPr lang="en-US" sz="1600" dirty="0">
                <a:solidFill>
                  <a:srgbClr val="B5CEA8"/>
                </a:solidFill>
                <a:latin typeface="Fira Code "/>
              </a:rPr>
              <a:t>2</a:t>
            </a:r>
            <a:endParaRPr lang="en-US" sz="1600" dirty="0">
              <a:solidFill>
                <a:srgbClr val="D4D4D4"/>
              </a:solidFill>
              <a:latin typeface="Fira Code "/>
            </a:endParaRPr>
          </a:p>
          <a:p>
            <a:b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</a:br>
            <a:r>
              <a:rPr lang="en-US" sz="1600" b="0" dirty="0">
                <a:solidFill>
                  <a:srgbClr val="9CDCFE"/>
                </a:solidFill>
                <a:effectLst/>
                <a:latin typeface="Fira Code "/>
              </a:rPr>
              <a:t>obj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 = </a:t>
            </a:r>
            <a:r>
              <a:rPr lang="en-US" sz="1600" b="0" dirty="0">
                <a:solidFill>
                  <a:srgbClr val="4EC9B0"/>
                </a:solidFill>
                <a:effectLst/>
                <a:latin typeface="Fira Code "/>
              </a:rPr>
              <a:t>Test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()</a:t>
            </a:r>
          </a:p>
          <a:p>
            <a:r>
              <a:rPr lang="en-US" sz="1600" b="0" dirty="0">
                <a:solidFill>
                  <a:srgbClr val="DCDCAA"/>
                </a:solidFill>
                <a:effectLst/>
                <a:latin typeface="Fira Code "/>
              </a:rPr>
              <a:t>print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(</a:t>
            </a:r>
            <a:r>
              <a:rPr lang="en-US" sz="1600" b="0" dirty="0">
                <a:solidFill>
                  <a:srgbClr val="9CDCFE"/>
                </a:solidFill>
                <a:effectLst/>
                <a:latin typeface="Fira Code "/>
              </a:rPr>
              <a:t>obj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Fira Code "/>
              </a:rPr>
              <a:t>__val1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)</a:t>
            </a:r>
          </a:p>
          <a:p>
            <a:r>
              <a:rPr lang="en-US" sz="1600" b="0" dirty="0">
                <a:solidFill>
                  <a:srgbClr val="DCDCAA"/>
                </a:solidFill>
                <a:effectLst/>
                <a:latin typeface="Fira Code "/>
              </a:rPr>
              <a:t>print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(</a:t>
            </a:r>
            <a:r>
              <a:rPr lang="en-US" sz="1600" b="0" dirty="0">
                <a:solidFill>
                  <a:srgbClr val="9CDCFE"/>
                </a:solidFill>
                <a:effectLst/>
                <a:latin typeface="Fira Code "/>
              </a:rPr>
              <a:t>obj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.</a:t>
            </a:r>
            <a:r>
              <a:rPr lang="en-US" sz="1600" b="0" dirty="0">
                <a:solidFill>
                  <a:srgbClr val="9CDCFE"/>
                </a:solidFill>
                <a:effectLst/>
                <a:latin typeface="Fira Code "/>
              </a:rPr>
              <a:t>val2</a:t>
            </a:r>
            <a:r>
              <a:rPr lang="en-US" sz="1600" b="0" dirty="0">
                <a:solidFill>
                  <a:srgbClr val="D4D4D4"/>
                </a:solidFill>
                <a:effectLst/>
                <a:latin typeface="Fira Code "/>
              </a:rPr>
              <a:t>)</a:t>
            </a:r>
          </a:p>
          <a:p>
            <a:r>
              <a:rPr lang="en-US" sz="1600" dirty="0">
                <a:solidFill>
                  <a:schemeClr val="tx1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  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F7A87F-A5F0-4C35-B789-2ECB26F5D895}"/>
              </a:ext>
            </a:extLst>
          </p:cNvPr>
          <p:cNvSpPr txBox="1"/>
          <p:nvPr/>
        </p:nvSpPr>
        <p:spPr>
          <a:xfrm>
            <a:off x="3606324" y="2951946"/>
            <a:ext cx="52983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Fira Code" panose="020B0809050000020004" pitchFamily="49" charset="0"/>
                <a:ea typeface="Fira Code" panose="020B0809050000020004" pitchFamily="49" charset="0"/>
              </a:rPr>
              <a:t>__val1 error because it is a private attribute</a:t>
            </a:r>
          </a:p>
          <a:p>
            <a:endParaRPr lang="en-US" sz="1400" dirty="0"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r>
              <a:rPr lang="en-US" sz="1400" dirty="0">
                <a:latin typeface="Fira Code" panose="020B0809050000020004" pitchFamily="49" charset="0"/>
                <a:ea typeface="Fira Code" panose="020B0809050000020004" pitchFamily="49" charset="0"/>
              </a:rPr>
              <a:t>val2  doesn’t error because it’s a public attribute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7F4524-8C27-497E-989E-84EC1E9BD99C}"/>
              </a:ext>
            </a:extLst>
          </p:cNvPr>
          <p:cNvSpPr txBox="1"/>
          <p:nvPr/>
        </p:nvSpPr>
        <p:spPr>
          <a:xfrm>
            <a:off x="1357024" y="5028083"/>
            <a:ext cx="10236905" cy="707886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softEdge rad="31750"/>
          </a:effectLst>
        </p:spPr>
        <p:txBody>
          <a:bodyPr wrap="none" rtlCol="0">
            <a:spAutoFit/>
          </a:bodyPr>
          <a:lstStyle/>
          <a:p>
            <a:r>
              <a:rPr lang="en-US" sz="4000" dirty="0"/>
              <a:t>If you want to know if it works or not, test it!</a:t>
            </a:r>
          </a:p>
        </p:txBody>
      </p:sp>
    </p:spTree>
    <p:extLst>
      <p:ext uri="{BB962C8B-B14F-4D97-AF65-F5344CB8AC3E}">
        <p14:creationId xmlns:p14="http://schemas.microsoft.com/office/powerpoint/2010/main" val="18409480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324" y="1143293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Q &amp; A?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951" y="2377813"/>
            <a:ext cx="7049940" cy="29666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Is there any question do you want to ask?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3074" name="Picture 2" descr="Shiba Tilt GIF - Shiba Inu Head - Discover &amp;amp; Share GIFs">
            <a:extLst>
              <a:ext uri="{FF2B5EF4-FFF2-40B4-BE49-F238E27FC236}">
                <a16:creationId xmlns:a16="http://schemas.microsoft.com/office/drawing/2014/main" id="{6FBA3CAE-FCA5-4BA0-AD5B-3D46CC34411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4604" y="1186915"/>
            <a:ext cx="5613717" cy="4764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012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8799" y="1032686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End of  the first class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6146" name="Picture 2" descr="Pin on Anime Gifs">
            <a:extLst>
              <a:ext uri="{FF2B5EF4-FFF2-40B4-BE49-F238E27FC236}">
                <a16:creationId xmlns:a16="http://schemas.microsoft.com/office/drawing/2014/main" id="{E5FF88D7-674E-4A34-8777-25655CE4489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1940" y="2183656"/>
            <a:ext cx="6828119" cy="3811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76575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0269" y="102930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Lab Question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270" y="1060078"/>
            <a:ext cx="4197182" cy="5391522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AutoNum type="arabicPeriod"/>
            </a:pPr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Define a </a:t>
            </a:r>
            <a:r>
              <a:rPr lang="en-US" sz="2300" dirty="0">
                <a:solidFill>
                  <a:srgbClr val="FFFF00"/>
                </a:solidFill>
                <a:latin typeface="Avenir Next LT Pro (Body)"/>
              </a:rPr>
              <a:t>car</a:t>
            </a:r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 class in Python</a:t>
            </a:r>
          </a:p>
          <a:p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Properties: (Private)</a:t>
            </a:r>
          </a:p>
          <a:p>
            <a:pPr marL="342900" indent="-342900">
              <a:buFontTx/>
              <a:buChar char="-"/>
            </a:pPr>
            <a:r>
              <a:rPr lang="en-US" sz="2300" dirty="0" err="1">
                <a:solidFill>
                  <a:schemeClr val="tx1"/>
                </a:solidFill>
                <a:latin typeface="Avenir Next LT Pro (Body)"/>
              </a:rPr>
              <a:t>max_speed</a:t>
            </a:r>
            <a:endParaRPr lang="en-US" sz="2300" dirty="0">
              <a:solidFill>
                <a:schemeClr val="tx1"/>
              </a:solidFill>
              <a:latin typeface="Avenir Next LT Pro (Body)"/>
            </a:endParaRPr>
          </a:p>
          <a:p>
            <a:pPr marL="342900" indent="-342900">
              <a:buFontTx/>
              <a:buChar char="-"/>
            </a:pPr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fuel</a:t>
            </a:r>
          </a:p>
          <a:p>
            <a:pPr marL="342900" indent="-342900">
              <a:buFontTx/>
              <a:buChar char="-"/>
            </a:pPr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model</a:t>
            </a:r>
          </a:p>
          <a:p>
            <a:pPr marL="342900" indent="-342900">
              <a:buFontTx/>
              <a:buChar char="-"/>
            </a:pPr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brand</a:t>
            </a:r>
          </a:p>
          <a:p>
            <a:pPr marL="342900" indent="-342900">
              <a:buFontTx/>
              <a:buChar char="-"/>
            </a:pPr>
            <a:r>
              <a:rPr lang="en-US" sz="2300" dirty="0" err="1">
                <a:solidFill>
                  <a:schemeClr val="tx1"/>
                </a:solidFill>
                <a:latin typeface="Avenir Next LT Pro (Body)"/>
              </a:rPr>
              <a:t>max_Acceleration</a:t>
            </a:r>
            <a:endParaRPr lang="en-US" sz="2300" dirty="0">
              <a:solidFill>
                <a:schemeClr val="tx1"/>
              </a:solidFill>
              <a:latin typeface="Avenir Next LT Pro (Body)"/>
            </a:endParaRPr>
          </a:p>
          <a:p>
            <a:pPr marL="342900" indent="-342900">
              <a:buFontTx/>
              <a:buChar char="-"/>
            </a:pPr>
            <a:r>
              <a:rPr lang="en-US" sz="2300" dirty="0" err="1">
                <a:solidFill>
                  <a:schemeClr val="tx1"/>
                </a:solidFill>
                <a:latin typeface="Avenir Next LT Pro (Body)"/>
              </a:rPr>
              <a:t>current_speed</a:t>
            </a:r>
            <a:endParaRPr lang="en-US" sz="2300" dirty="0">
              <a:solidFill>
                <a:schemeClr val="tx1"/>
              </a:solidFill>
              <a:latin typeface="Avenir Next LT Pro (Body)"/>
            </a:endParaRPr>
          </a:p>
          <a:p>
            <a:pPr marL="342900" indent="-342900">
              <a:buFontTx/>
              <a:buChar char="-"/>
            </a:pPr>
            <a:endParaRPr lang="en-US" sz="2300" dirty="0">
              <a:solidFill>
                <a:schemeClr val="tx1"/>
              </a:solidFill>
              <a:latin typeface="Avenir Next LT Pro (Body)"/>
            </a:endParaRPr>
          </a:p>
          <a:p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Method:</a:t>
            </a:r>
          </a:p>
          <a:p>
            <a:pPr marL="342900" indent="-342900">
              <a:buFontTx/>
              <a:buChar char="-"/>
            </a:pPr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accelerate(value)</a:t>
            </a:r>
            <a:br>
              <a:rPr lang="en-US" sz="2300" dirty="0">
                <a:solidFill>
                  <a:schemeClr val="tx1"/>
                </a:solidFill>
                <a:latin typeface="Avenir Next LT Pro (Body)"/>
              </a:rPr>
            </a:br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add speed to the car</a:t>
            </a:r>
          </a:p>
          <a:p>
            <a:pPr marL="342900" indent="-342900">
              <a:buFontTx/>
              <a:buChar char="-"/>
            </a:pPr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decelerate(value)</a:t>
            </a:r>
            <a:br>
              <a:rPr lang="en-US" sz="2300" dirty="0">
                <a:solidFill>
                  <a:schemeClr val="tx1"/>
                </a:solidFill>
                <a:latin typeface="Avenir Next LT Pro (Body)"/>
              </a:rPr>
            </a:br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decrease speed to the car</a:t>
            </a:r>
          </a:p>
          <a:p>
            <a:pPr marL="342900" indent="-342900">
              <a:buFontTx/>
              <a:buChar char="-"/>
            </a:pPr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brake()</a:t>
            </a:r>
            <a:br>
              <a:rPr lang="en-US" sz="2300" dirty="0">
                <a:solidFill>
                  <a:schemeClr val="tx1"/>
                </a:solidFill>
                <a:latin typeface="Avenir Next LT Pro (Body)"/>
              </a:rPr>
            </a:br>
            <a:r>
              <a:rPr lang="en-US" sz="2300" dirty="0">
                <a:solidFill>
                  <a:schemeClr val="tx1"/>
                </a:solidFill>
                <a:latin typeface="Avenir Next LT Pro (Body)"/>
              </a:rPr>
              <a:t>stops the car</a:t>
            </a:r>
          </a:p>
          <a:p>
            <a:pPr marL="342900" indent="-342900">
              <a:buFontTx/>
              <a:buChar char="-"/>
            </a:pPr>
            <a:endParaRPr lang="en-US" dirty="0">
              <a:solidFill>
                <a:schemeClr val="tx1"/>
              </a:solidFill>
              <a:latin typeface="Avenir Next LT Pro (Body)"/>
            </a:endParaRPr>
          </a:p>
          <a:p>
            <a:pPr marL="342900" indent="-342900">
              <a:buFontTx/>
              <a:buChar char="-"/>
            </a:pPr>
            <a:endParaRPr lang="en-US" dirty="0">
              <a:solidFill>
                <a:schemeClr val="tx1"/>
              </a:solidFill>
              <a:latin typeface="Avenir Next LT Pro (Body)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6E30F24-0F34-4A01-9506-0E95A2A449AA}"/>
              </a:ext>
            </a:extLst>
          </p:cNvPr>
          <p:cNvSpPr txBox="1">
            <a:spLocks/>
          </p:cNvSpPr>
          <p:nvPr/>
        </p:nvSpPr>
        <p:spPr>
          <a:xfrm>
            <a:off x="5217453" y="1060078"/>
            <a:ext cx="3753616" cy="4928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6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Tx/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AutoNum type="arabicPeriod" startAt="2"/>
            </a:pPr>
            <a:r>
              <a:rPr lang="en-US" sz="2000" dirty="0"/>
              <a:t>Write a class of an object near you with contain at least two properties and two methods</a:t>
            </a:r>
          </a:p>
          <a:p>
            <a:pPr marL="457200" indent="-457200">
              <a:buAutoNum type="arabicPeriod" startAt="2"/>
            </a:pPr>
            <a:r>
              <a:rPr lang="en-US" sz="2000" dirty="0"/>
              <a:t>Write an object clock which can show both 24 hrs,12 </a:t>
            </a:r>
            <a:r>
              <a:rPr lang="en-US" sz="2000" dirty="0" err="1"/>
              <a:t>hrs</a:t>
            </a:r>
            <a:r>
              <a:rPr lang="en-US" sz="2000" dirty="0"/>
              <a:t> format and the class must have a get/set methods.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291321-799E-40B0-9291-391280359DC3}"/>
              </a:ext>
            </a:extLst>
          </p:cNvPr>
          <p:cNvSpPr txBox="1"/>
          <p:nvPr/>
        </p:nvSpPr>
        <p:spPr>
          <a:xfrm>
            <a:off x="5217454" y="4128336"/>
            <a:ext cx="39900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Extra question: Write a game which include player and enemy classes. They must be able to attack each other until one of their hp reaches 0 or below then the program stop</a:t>
            </a:r>
          </a:p>
        </p:txBody>
      </p:sp>
    </p:spTree>
    <p:extLst>
      <p:ext uri="{BB962C8B-B14F-4D97-AF65-F5344CB8AC3E}">
        <p14:creationId xmlns:p14="http://schemas.microsoft.com/office/powerpoint/2010/main" val="349132082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032686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Component of Classes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1989835"/>
            <a:ext cx="9052560" cy="3531637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dirty="0">
                <a:solidFill>
                  <a:srgbClr val="FFFFFF"/>
                </a:solidFill>
                <a:latin typeface="+mj-lt"/>
              </a:rPr>
              <a:t>Attributes – data of that object such as id, password, color, etc.</a:t>
            </a:r>
          </a:p>
          <a:p>
            <a:pPr marL="457200" indent="-457200">
              <a:buAutoNum type="arabicPeriod"/>
            </a:pPr>
            <a:r>
              <a:rPr lang="en-US" dirty="0">
                <a:solidFill>
                  <a:srgbClr val="FFFFFF"/>
                </a:solidFill>
                <a:latin typeface="+mj-lt"/>
              </a:rPr>
              <a:t>Method – process or function that the object posses.</a:t>
            </a:r>
          </a:p>
          <a:p>
            <a:pPr marL="457200" indent="-457200">
              <a:buAutoNum type="arabicPeriod"/>
            </a:pPr>
            <a:endParaRPr lang="en-US" dirty="0">
              <a:solidFill>
                <a:srgbClr val="FFFFFF"/>
              </a:solidFill>
              <a:latin typeface="+mj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688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9577" y="866050"/>
            <a:ext cx="9052560" cy="10403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Example 1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66081B-C17E-4453-8AD8-968A1C0ACB32}"/>
              </a:ext>
            </a:extLst>
          </p:cNvPr>
          <p:cNvSpPr txBox="1"/>
          <p:nvPr/>
        </p:nvSpPr>
        <p:spPr>
          <a:xfrm>
            <a:off x="5486459" y="1656989"/>
            <a:ext cx="2421850" cy="2585323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chemeClr val="tx1"/>
                </a:solidFill>
                <a:latin typeface="+mj-lt"/>
              </a:rPr>
              <a:t>Attributes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Name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Software Version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Model Name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Model Number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Serial Number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MAC Address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Phone number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Battery percentage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6C96D5-D68E-46F5-9862-156534FD30FD}"/>
              </a:ext>
            </a:extLst>
          </p:cNvPr>
          <p:cNvSpPr txBox="1"/>
          <p:nvPr/>
        </p:nvSpPr>
        <p:spPr>
          <a:xfrm>
            <a:off x="5532452" y="4489923"/>
            <a:ext cx="2421850" cy="923330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chemeClr val="tx1"/>
                </a:solidFill>
                <a:latin typeface="+mj-lt"/>
              </a:rPr>
              <a:t>Methods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Call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Check Time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EEE614-2D12-49CF-BD75-700A46BAF863}"/>
              </a:ext>
            </a:extLst>
          </p:cNvPr>
          <p:cNvCxnSpPr>
            <a:cxnSpLocks/>
            <a:stCxn id="1032" idx="3"/>
            <a:endCxn id="6" idx="1"/>
          </p:cNvCxnSpPr>
          <p:nvPr/>
        </p:nvCxnSpPr>
        <p:spPr>
          <a:xfrm flipV="1">
            <a:off x="3716605" y="2949651"/>
            <a:ext cx="1769854" cy="10432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DE69F-A1C3-4393-98BF-F48660F26CF7}"/>
              </a:ext>
            </a:extLst>
          </p:cNvPr>
          <p:cNvCxnSpPr>
            <a:cxnSpLocks/>
            <a:stCxn id="1032" idx="3"/>
            <a:endCxn id="12" idx="1"/>
          </p:cNvCxnSpPr>
          <p:nvPr/>
        </p:nvCxnSpPr>
        <p:spPr>
          <a:xfrm>
            <a:off x="3716605" y="3992888"/>
            <a:ext cx="1815847" cy="9587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โนเกีย 3310 - วิกิพีเดีย">
            <a:extLst>
              <a:ext uri="{FF2B5EF4-FFF2-40B4-BE49-F238E27FC236}">
                <a16:creationId xmlns:a16="http://schemas.microsoft.com/office/drawing/2014/main" id="{E00B8122-7FE0-42E8-8127-C34246ADDD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645" y="2106928"/>
            <a:ext cx="1885960" cy="377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949438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9577" y="866050"/>
            <a:ext cx="9052560" cy="10403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Example 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66081B-C17E-4453-8AD8-968A1C0ACB32}"/>
              </a:ext>
            </a:extLst>
          </p:cNvPr>
          <p:cNvSpPr txBox="1"/>
          <p:nvPr/>
        </p:nvSpPr>
        <p:spPr>
          <a:xfrm>
            <a:off x="6428596" y="1120676"/>
            <a:ext cx="2421850" cy="1754326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chemeClr val="tx1"/>
                </a:solidFill>
                <a:latin typeface="+mj-lt"/>
              </a:rPr>
              <a:t>Attributes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Brand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Max speed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Model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Max Acceleration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Battery percentage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6C96D5-D68E-46F5-9862-156534FD30FD}"/>
              </a:ext>
            </a:extLst>
          </p:cNvPr>
          <p:cNvSpPr txBox="1"/>
          <p:nvPr/>
        </p:nvSpPr>
        <p:spPr>
          <a:xfrm>
            <a:off x="6428596" y="4583452"/>
            <a:ext cx="2421850" cy="1477328"/>
          </a:xfrm>
          <a:prstGeom prst="rect">
            <a:avLst/>
          </a:prstGeom>
          <a:noFill/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u="sng" dirty="0">
                <a:solidFill>
                  <a:schemeClr val="tx1"/>
                </a:solidFill>
                <a:latin typeface="+mj-lt"/>
              </a:rPr>
              <a:t>Methods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Accelerate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Break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Parking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+mj-lt"/>
              </a:rPr>
              <a:t>Etc.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EEE614-2D12-49CF-BD75-700A46BAF863}"/>
              </a:ext>
            </a:extLst>
          </p:cNvPr>
          <p:cNvCxnSpPr>
            <a:cxnSpLocks/>
            <a:stCxn id="2050" idx="3"/>
            <a:endCxn id="6" idx="1"/>
          </p:cNvCxnSpPr>
          <p:nvPr/>
        </p:nvCxnSpPr>
        <p:spPr>
          <a:xfrm flipV="1">
            <a:off x="4434742" y="1997839"/>
            <a:ext cx="1993854" cy="17740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3DE69F-A1C3-4393-98BF-F48660F26CF7}"/>
              </a:ext>
            </a:extLst>
          </p:cNvPr>
          <p:cNvCxnSpPr>
            <a:cxnSpLocks/>
            <a:stCxn id="2050" idx="3"/>
            <a:endCxn id="12" idx="1"/>
          </p:cNvCxnSpPr>
          <p:nvPr/>
        </p:nvCxnSpPr>
        <p:spPr>
          <a:xfrm>
            <a:off x="4434742" y="3771920"/>
            <a:ext cx="1993854" cy="15501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นายอาร์ม VS Tesla Model 3 - YouTube">
            <a:extLst>
              <a:ext uri="{FF2B5EF4-FFF2-40B4-BE49-F238E27FC236}">
                <a16:creationId xmlns:a16="http://schemas.microsoft.com/office/drawing/2014/main" id="{7C52A426-DF99-4DA9-BFB6-A1CD6C2A5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6742" y="2914670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056765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1880" y="922080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Example 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1879" y="1879229"/>
            <a:ext cx="10421167" cy="441935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00"/>
                </a:solidFill>
                <a:latin typeface="+mj-lt"/>
              </a:rPr>
              <a:t>Instruction: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 Define a box class in Python, properties are color, length, width, height and display all the attributes by create method called </a:t>
            </a:r>
            <a:r>
              <a:rPr lang="en-US" dirty="0" err="1">
                <a:solidFill>
                  <a:srgbClr val="FFFF8F"/>
                </a:solidFill>
                <a:latin typeface="+mj-lt"/>
              </a:rPr>
              <a:t>display_Info</a:t>
            </a:r>
            <a:r>
              <a:rPr lang="en-US" dirty="0">
                <a:solidFill>
                  <a:srgbClr val="FFFF8F"/>
                </a:solidFill>
                <a:latin typeface="+mj-lt"/>
              </a:rPr>
              <a:t>(self) 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which display all info of the box itself</a:t>
            </a:r>
            <a:endParaRPr lang="en-US" dirty="0">
              <a:solidFill>
                <a:srgbClr val="FFFF8F"/>
              </a:solidFill>
              <a:latin typeface="+mj-lt"/>
            </a:endParaRPr>
          </a:p>
          <a:p>
            <a:r>
              <a:rPr lang="en-US" dirty="0">
                <a:solidFill>
                  <a:srgbClr val="00B0F0"/>
                </a:solidFill>
                <a:latin typeface="+mj-lt"/>
              </a:rPr>
              <a:t>Code:</a:t>
            </a:r>
          </a:p>
          <a:p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class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D29FFC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Box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def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__init__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color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length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width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height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._color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color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._length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length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._width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width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 err="1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._height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height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def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 err="1">
                <a:solidFill>
                  <a:srgbClr val="87AFF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display_Info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print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i="1" dirty="0" err="1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f</a:t>
            </a:r>
            <a:r>
              <a:rPr lang="en-US" sz="1200" b="0" dirty="0" err="1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"Color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= 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._color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print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i="1" dirty="0" err="1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f</a:t>
            </a:r>
            <a:r>
              <a:rPr lang="en-US" sz="1200" b="0" dirty="0" err="1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"Size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= 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._length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x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._width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x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i="1" dirty="0" err="1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._height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endParaRPr lang="en-US" sz="1400" b="0" dirty="0">
              <a:solidFill>
                <a:srgbClr val="A7DBF7"/>
              </a:solidFill>
              <a:effectLst/>
              <a:latin typeface="Lucida Sans Typewriter" panose="020B0509030504030204" pitchFamily="49" charset="0"/>
            </a:endParaRPr>
          </a:p>
          <a:p>
            <a:endParaRPr lang="en-US" sz="1800" dirty="0">
              <a:solidFill>
                <a:srgbClr val="00B0F0"/>
              </a:solidFill>
              <a:latin typeface="+mj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4980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0269" y="102930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Why classes?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269" y="1060079"/>
            <a:ext cx="10229368" cy="28575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Let’s observe the given question and compare and see why classes are very useful</a:t>
            </a:r>
          </a:p>
          <a:p>
            <a:r>
              <a:rPr lang="en-US" dirty="0">
                <a:solidFill>
                  <a:srgbClr val="FFFF00"/>
                </a:solidFill>
                <a:latin typeface="+mj-lt"/>
              </a:rPr>
              <a:t>Question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</a:t>
            </a:r>
          </a:p>
          <a:p>
            <a:r>
              <a:rPr lang="en-US" dirty="0">
                <a:solidFill>
                  <a:srgbClr val="FFFFFF"/>
                </a:solidFill>
                <a:latin typeface="+mj-lt"/>
              </a:rPr>
              <a:t>From the Previous example, create two box object named </a:t>
            </a: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rPr>
              <a:t>obj1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,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obj2</a:t>
            </a:r>
          </a:p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rPr>
              <a:t>obj1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 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is green and its size is 3 x 5 x 3 </a:t>
            </a:r>
          </a:p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obj1 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is red and its size is 2 x 6 x 5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  <a:latin typeface="+mj-lt"/>
            </a:endParaRPr>
          </a:p>
          <a:p>
            <a:r>
              <a:rPr lang="en-US" dirty="0">
                <a:solidFill>
                  <a:schemeClr val="tx1"/>
                </a:solidFill>
                <a:latin typeface="+mj-lt"/>
              </a:rPr>
              <a:t>Use for loop to display all the info of both boxes.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58106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0269" y="102930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Without Classes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269" y="1143293"/>
            <a:ext cx="10229368" cy="5223275"/>
          </a:xfrm>
        </p:spPr>
        <p:txBody>
          <a:bodyPr>
            <a:normAutofit lnSpcReduction="10000"/>
          </a:bodyPr>
          <a:lstStyle/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obj1_color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6BFF8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Green</a:t>
            </a:r>
            <a:r>
              <a:rPr lang="en-US" sz="1200" b="0" dirty="0">
                <a:solidFill>
                  <a:srgbClr val="6BFF8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obj1_length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3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obj1_width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5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obj1_height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3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b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obj2_color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6BFF8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Red</a:t>
            </a:r>
            <a:r>
              <a:rPr lang="en-US" sz="1200" b="0" dirty="0">
                <a:solidFill>
                  <a:srgbClr val="6BFF8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obj2_length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2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obj2_width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6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obj2_height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5</a:t>
            </a:r>
            <a:endParaRPr lang="en-US" sz="1200" b="0" dirty="0">
              <a:solidFill>
                <a:srgbClr val="A7DBF7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b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list_color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[obj1_color, obj2_color]</a:t>
            </a:r>
          </a:p>
          <a:p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list_length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[obj1_length, obj2_length]</a:t>
            </a:r>
          </a:p>
          <a:p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list_width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[obj1_width, obj2_width]</a:t>
            </a:r>
          </a:p>
          <a:p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list_height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[obj1_height,obj2_height]</a:t>
            </a:r>
          </a:p>
          <a:p>
            <a:b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for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index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in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range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2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print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i="1" dirty="0" err="1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f</a:t>
            </a:r>
            <a:r>
              <a:rPr lang="en-US" sz="1200" b="0" dirty="0" err="1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"Color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= 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list_color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[index]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print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i="1" dirty="0" err="1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f</a:t>
            </a:r>
            <a:r>
              <a:rPr lang="en-US" sz="1200" b="0" dirty="0" err="1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"Size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= 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list_length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[index]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x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list_width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[index]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x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dirty="0" err="1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list_height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[index]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endParaRPr lang="en-US" sz="1200" dirty="0">
              <a:solidFill>
                <a:srgbClr val="A7DBF7"/>
              </a:solidFill>
              <a:latin typeface="Lucida Sans Typewriter" panose="020B0509030504030204" pitchFamily="49" charset="0"/>
            </a:endParaRPr>
          </a:p>
          <a:p>
            <a:r>
              <a:rPr lang="en-US" sz="1200" dirty="0">
                <a:solidFill>
                  <a:srgbClr val="A7DBF7"/>
                </a:solidFill>
                <a:latin typeface="Lucida Sans Typewriter" panose="020B0509030504030204" pitchFamily="49" charset="0"/>
              </a:rPr>
              <a:t>// Total 15 paragraph and 4 line per object</a:t>
            </a:r>
            <a:r>
              <a:rPr lang="en-US" sz="1200" b="0" dirty="0">
                <a:solidFill>
                  <a:srgbClr val="A7DBF7"/>
                </a:solidFill>
                <a:effectLst/>
                <a:latin typeface="Lucida Sans Typewriter" panose="020B0509030504030204" pitchFamily="49" charset="0"/>
              </a:rPr>
              <a:t> </a:t>
            </a:r>
          </a:p>
          <a:p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0253E3-EECF-4DF7-AAC8-554D42F35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075647" y="1962443"/>
            <a:ext cx="4096083" cy="264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413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0269" y="102930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With Classes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269" y="1143293"/>
            <a:ext cx="10229368" cy="5223275"/>
          </a:xfrm>
        </p:spPr>
        <p:txBody>
          <a:bodyPr>
            <a:normAutofit/>
          </a:bodyPr>
          <a:lstStyle/>
          <a:p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class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D29FFC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Box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def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__init__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color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length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width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height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._color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color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._length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length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._width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width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._height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height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def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</a:t>
            </a:r>
            <a:r>
              <a:rPr lang="en-US" sz="1200" b="0" i="1" dirty="0">
                <a:solidFill>
                  <a:srgbClr val="87AFF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display_Info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dirty="0">
                <a:solidFill>
                  <a:srgbClr val="D7DBE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print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f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"Color = 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._color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    </a:t>
            </a:r>
            <a:r>
              <a:rPr lang="en-US" sz="1200" b="0" dirty="0">
                <a:solidFill>
                  <a:srgbClr val="F7ECB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print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(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f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"Size = 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._length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x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._width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x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{</a:t>
            </a:r>
            <a:r>
              <a:rPr lang="en-US" sz="1200" b="0" i="1" dirty="0">
                <a:solidFill>
                  <a:srgbClr val="A4CEEE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self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._height</a:t>
            </a:r>
            <a:r>
              <a:rPr lang="en-US" sz="1200" b="0" dirty="0">
                <a:solidFill>
                  <a:srgbClr val="82AAFF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}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b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obj1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Box(</a:t>
            </a:r>
            <a:r>
              <a:rPr lang="en-US" sz="1200" b="0" dirty="0">
                <a:solidFill>
                  <a:srgbClr val="6BFF8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Green</a:t>
            </a:r>
            <a:r>
              <a:rPr lang="en-US" sz="1200" b="0" dirty="0">
                <a:solidFill>
                  <a:srgbClr val="6BFF8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3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5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3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obj2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Box(</a:t>
            </a:r>
            <a:r>
              <a:rPr lang="en-US" sz="1200" b="0" dirty="0">
                <a:solidFill>
                  <a:srgbClr val="6BFF8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BCF0C0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Red</a:t>
            </a:r>
            <a:r>
              <a:rPr lang="en-US" sz="1200" b="0" dirty="0">
                <a:solidFill>
                  <a:srgbClr val="6BFF8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"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2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6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 </a:t>
            </a:r>
            <a:r>
              <a:rPr lang="en-US" sz="1200" b="0" dirty="0">
                <a:solidFill>
                  <a:srgbClr val="8DEC95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5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</a:p>
          <a:p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for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obj </a:t>
            </a:r>
            <a:r>
              <a:rPr lang="en-US" sz="1200" b="0" i="1" dirty="0">
                <a:solidFill>
                  <a:srgbClr val="00BFF9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in</a:t>
            </a:r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(obj1, obj2):</a:t>
            </a:r>
          </a:p>
          <a:p>
            <a:r>
              <a:rPr lang="en-US" sz="1200" b="0" dirty="0">
                <a:solidFill>
                  <a:srgbClr val="A7DBF7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    obj.display_Info()</a:t>
            </a:r>
          </a:p>
          <a:p>
            <a:endParaRPr lang="en-US" sz="1200" dirty="0">
              <a:solidFill>
                <a:srgbClr val="A7DBF7"/>
              </a:solidFill>
              <a:latin typeface="Lucida Sans Typewriter" panose="020B0509030504030204" pitchFamily="49" charset="0"/>
            </a:endParaRPr>
          </a:p>
          <a:p>
            <a:endParaRPr lang="en-US" sz="1200" b="0" dirty="0">
              <a:solidFill>
                <a:srgbClr val="A7DBF7"/>
              </a:solidFill>
              <a:effectLst/>
              <a:latin typeface="Lucida Sans Typewriter" panose="020B0509030504030204" pitchFamily="49" charset="0"/>
            </a:endParaRPr>
          </a:p>
          <a:p>
            <a:r>
              <a:rPr lang="en-US" sz="1200" dirty="0">
                <a:solidFill>
                  <a:srgbClr val="A7DBF7"/>
                </a:solidFill>
                <a:latin typeface="Lucida Sans Typewriter" panose="020B0509030504030204" pitchFamily="49" charset="0"/>
              </a:rPr>
              <a:t>// Total 14 paragraph and 1 line per object</a:t>
            </a:r>
            <a:endParaRPr lang="en-US" sz="1200" b="0" dirty="0">
              <a:solidFill>
                <a:srgbClr val="A7DBF7"/>
              </a:solidFill>
              <a:effectLst/>
              <a:latin typeface="Lucida Sans Typewriter" panose="020B0509030504030204" pitchFamily="49" charset="0"/>
            </a:endParaRPr>
          </a:p>
          <a:p>
            <a:endParaRPr lang="en-US" sz="12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pic>
        <p:nvPicPr>
          <p:cNvPr id="5124" name="Picture 4" descr="Pin by Yoyo on cartoons | Pooh, Cartoon, Fictional characters">
            <a:extLst>
              <a:ext uri="{FF2B5EF4-FFF2-40B4-BE49-F238E27FC236}">
                <a16:creationId xmlns:a16="http://schemas.microsoft.com/office/drawing/2014/main" id="{960A3DAE-3781-44F1-8A24-D274B00D29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26"/>
          <a:stretch/>
        </p:blipFill>
        <p:spPr bwMode="auto">
          <a:xfrm flipH="1">
            <a:off x="8282471" y="3727851"/>
            <a:ext cx="3150576" cy="2626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32546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BB9AF1-CE92-475C-A47B-5FC32922B3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0"/>
                </a:srgbClr>
              </a:gs>
              <a:gs pos="30000">
                <a:srgbClr val="000000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4AC4F-1952-4E25-929F-28591B41EA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0269" y="102930"/>
            <a:ext cx="9052560" cy="10403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9C33B-9CF4-4FF0-A4F6-049948495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20269" y="1060079"/>
            <a:ext cx="7049940" cy="29666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+mj-lt"/>
              </a:rPr>
              <a:t>1. As you can see that code without class is harder to read and understand than those with classes</a:t>
            </a:r>
          </a:p>
          <a:p>
            <a:r>
              <a:rPr lang="en-US" dirty="0">
                <a:solidFill>
                  <a:srgbClr val="FFFFFF"/>
                </a:solidFill>
                <a:latin typeface="+mj-lt"/>
              </a:rPr>
              <a:t>2. For each object created we can see that without classes the amount of code that need to be written exceed those with classes</a:t>
            </a:r>
          </a:p>
          <a:p>
            <a:r>
              <a:rPr lang="en-US" dirty="0">
                <a:solidFill>
                  <a:srgbClr val="FFFFFF"/>
                </a:solidFill>
                <a:latin typeface="+mj-lt"/>
              </a:rPr>
              <a:t>3. We can manage our code better in term of developing</a:t>
            </a:r>
          </a:p>
          <a:p>
            <a:r>
              <a:rPr lang="en-US" dirty="0">
                <a:solidFill>
                  <a:srgbClr val="FFFFFF"/>
                </a:solidFill>
                <a:latin typeface="+mj-lt"/>
              </a:rPr>
              <a:t>4. It’s a good idea to write things in object term 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3302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eadlinesVTI">
  <a:themeElements>
    <a:clrScheme name="AnalogousFromRegularSeed_2SEEDS">
      <a:dk1>
        <a:srgbClr val="000000"/>
      </a:dk1>
      <a:lt1>
        <a:srgbClr val="FFFFFF"/>
      </a:lt1>
      <a:dk2>
        <a:srgbClr val="392020"/>
      </a:dk2>
      <a:lt2>
        <a:srgbClr val="E8E2E5"/>
      </a:lt2>
      <a:accent1>
        <a:srgbClr val="29B768"/>
      </a:accent1>
      <a:accent2>
        <a:srgbClr val="36B839"/>
      </a:accent2>
      <a:accent3>
        <a:srgbClr val="34B2A1"/>
      </a:accent3>
      <a:accent4>
        <a:srgbClr val="C12B6A"/>
      </a:accent4>
      <a:accent5>
        <a:srgbClr val="D33D3E"/>
      </a:accent5>
      <a:accent6>
        <a:srgbClr val="C1692B"/>
      </a:accent6>
      <a:hlink>
        <a:srgbClr val="BF3F86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1338</Words>
  <Application>Microsoft Office PowerPoint</Application>
  <PresentationFormat>Widescreen</PresentationFormat>
  <Paragraphs>169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Angsana New</vt:lpstr>
      <vt:lpstr>Arial</vt:lpstr>
      <vt:lpstr>Avenir Next LT Pro</vt:lpstr>
      <vt:lpstr>Avenir Next LT Pro (Body)</vt:lpstr>
      <vt:lpstr>Fira Code</vt:lpstr>
      <vt:lpstr>Fira Code </vt:lpstr>
      <vt:lpstr>Lucida Sans Typewriter</vt:lpstr>
      <vt:lpstr>Sitka Banner</vt:lpstr>
      <vt:lpstr>HeadlinesVTI</vt:lpstr>
      <vt:lpstr>Classes</vt:lpstr>
      <vt:lpstr>Component of Classes</vt:lpstr>
      <vt:lpstr>Example 1</vt:lpstr>
      <vt:lpstr>Example 2</vt:lpstr>
      <vt:lpstr>Example code</vt:lpstr>
      <vt:lpstr>Why classes?</vt:lpstr>
      <vt:lpstr>Without Classes</vt:lpstr>
      <vt:lpstr>With Classes</vt:lpstr>
      <vt:lpstr>Conclusion</vt:lpstr>
      <vt:lpstr>Why self. ?</vt:lpstr>
      <vt:lpstr>How to process attributes</vt:lpstr>
      <vt:lpstr>Encapsulation</vt:lpstr>
      <vt:lpstr>Encapsulation Example</vt:lpstr>
      <vt:lpstr>Q &amp; A?</vt:lpstr>
      <vt:lpstr>End of  the first class</vt:lpstr>
      <vt:lpstr>Lab Question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Raviphas Sananpanichkul</dc:creator>
  <cp:lastModifiedBy>Raviphas Sananpanichkul</cp:lastModifiedBy>
  <cp:revision>43</cp:revision>
  <dcterms:created xsi:type="dcterms:W3CDTF">2021-06-24T06:08:16Z</dcterms:created>
  <dcterms:modified xsi:type="dcterms:W3CDTF">2021-07-10T05:50:01Z</dcterms:modified>
</cp:coreProperties>
</file>

<file path=docProps/thumbnail.jpeg>
</file>